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5" r:id="rId3"/>
    <p:sldId id="267" r:id="rId4"/>
    <p:sldId id="273" r:id="rId5"/>
    <p:sldId id="272" r:id="rId6"/>
    <p:sldId id="274" r:id="rId7"/>
    <p:sldId id="269" r:id="rId8"/>
    <p:sldId id="270" r:id="rId9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91" userDrawn="1">
          <p15:clr>
            <a:srgbClr val="A4A3A4"/>
          </p15:clr>
        </p15:guide>
        <p15:guide id="4" orient="horz" pos="827" userDrawn="1">
          <p15:clr>
            <a:srgbClr val="A4A3A4"/>
          </p15:clr>
        </p15:guide>
        <p15:guide id="5" orient="horz" pos="2813" userDrawn="1">
          <p15:clr>
            <a:srgbClr val="A4A3A4"/>
          </p15:clr>
        </p15:guide>
        <p15:guide id="6" pos="429" userDrawn="1">
          <p15:clr>
            <a:srgbClr val="A4A3A4"/>
          </p15:clr>
        </p15:guide>
        <p15:guide id="7" pos="5059" userDrawn="1">
          <p15:clr>
            <a:srgbClr val="A4A3A4"/>
          </p15:clr>
        </p15:guide>
        <p15:guide id="8" pos="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A2E"/>
    <a:srgbClr val="3C322A"/>
    <a:srgbClr val="628637"/>
    <a:srgbClr val="305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8" autoAdjust="0"/>
    <p:restoredTop sz="95009" autoAdjust="0"/>
  </p:normalViewPr>
  <p:slideViewPr>
    <p:cSldViewPr showGuides="1">
      <p:cViewPr varScale="1">
        <p:scale>
          <a:sx n="140" d="100"/>
          <a:sy n="140" d="100"/>
        </p:scale>
        <p:origin x="102" y="120"/>
      </p:cViewPr>
      <p:guideLst>
        <p:guide orient="horz" pos="1620"/>
        <p:guide pos="2880"/>
        <p:guide orient="horz" pos="491"/>
        <p:guide orient="horz" pos="827"/>
        <p:guide orient="horz" pos="2813"/>
        <p:guide pos="429"/>
        <p:guide pos="5059"/>
        <p:guide pos="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60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B510-4AE4-214F-971E-EF1B46FF9697}" type="datetimeFigureOut">
              <a:rPr lang="da-DK" smtClean="0"/>
              <a:t>06-04-2017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056C3-4287-634C-93F6-18046E0DDE1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223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D5589-B1A4-45B4-B1B7-CF2927EDA4A8}" type="datetimeFigureOut">
              <a:rPr lang="da-DK" smtClean="0"/>
              <a:t>06-04-2017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199D-4A75-432F-A4CD-8ABEA4C2F2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5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199D-4A75-432F-A4CD-8ABEA4C2F24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99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>
          <a:xfrm>
            <a:off x="-1" y="-51470"/>
            <a:ext cx="9144001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0" dirty="0" err="1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086"/>
            <a:ext cx="9144000" cy="20299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000" y="1203598"/>
            <a:ext cx="6951163" cy="7560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Indsæt overskrift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80001" y="2023551"/>
            <a:ext cx="6951163" cy="33217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og indsæt underoverskrift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79999" y="2427734"/>
            <a:ext cx="6951164" cy="225484"/>
          </a:xfrm>
        </p:spPr>
        <p:txBody>
          <a:bodyPr/>
          <a:lstStyle>
            <a:lvl1pPr>
              <a:defRPr sz="1050" i="1">
                <a:solidFill>
                  <a:srgbClr val="7F7F7F"/>
                </a:solidFill>
              </a:defRPr>
            </a:lvl1pPr>
          </a:lstStyle>
          <a:p>
            <a:r>
              <a:rPr lang="da-DK" dirty="0"/>
              <a:t>Klik og indsæt navn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52000" y="0"/>
            <a:ext cx="18000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Planlæg din præsentation:</a:t>
            </a:r>
          </a:p>
          <a:p>
            <a:pPr marL="128588" indent="-128588" rtl="0">
              <a:buFont typeface="Arial" panose="020B0604020202020204" pitchFamily="34" charset="0"/>
              <a:buChar char="•"/>
            </a:pP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Indledning (sæt scenen)</a:t>
            </a:r>
          </a:p>
          <a:p>
            <a:pPr marL="128588" indent="-128588" rtl="0">
              <a:buFont typeface="Arial" panose="020B0604020202020204" pitchFamily="34" charset="0"/>
              <a:buChar char="•"/>
            </a:pP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Indhold (handling)</a:t>
            </a:r>
          </a:p>
          <a:p>
            <a:pPr marL="128588" indent="-128588" rtl="0">
              <a:buFont typeface="Arial" panose="020B0604020202020204" pitchFamily="34" charset="0"/>
              <a:buChar char="•"/>
            </a:pP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Afslutning (løsning eller perspektiv)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din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 på InSite under Værktøjer – Kommunikation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Husk at udfylde dok. nr. til Public 360 samme sted som dato.</a:t>
            </a:r>
          </a:p>
        </p:txBody>
      </p:sp>
      <p:sp>
        <p:nvSpPr>
          <p:cNvPr id="17" name="Text Box 48"/>
          <p:cNvSpPr txBox="1">
            <a:spLocks noChangeArrowheads="1"/>
          </p:cNvSpPr>
          <p:nvPr userDrawn="1"/>
        </p:nvSpPr>
        <p:spPr bwMode="auto">
          <a:xfrm>
            <a:off x="9252000" y="3481508"/>
            <a:ext cx="217547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b="1" i="0" u="none" strike="noStrike" kern="1200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Tip: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dato, dok. nr. og sidefod på alle slides</a:t>
            </a:r>
          </a:p>
          <a:p>
            <a:pPr marL="128588" indent="-128588" rtl="0">
              <a:buFont typeface="Arial" panose="020B0604020202020204" pitchFamily="34" charset="0"/>
              <a:buChar char="•"/>
            </a:pP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</a:t>
            </a: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topmenuen </a:t>
            </a:r>
          </a:p>
          <a:p>
            <a:pPr marL="128588" indent="-128588" rtl="0">
              <a:buFont typeface="Arial" panose="020B0604020202020204" pitchFamily="34" charset="0"/>
              <a:buChar char="•"/>
            </a:pP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Sidehoved og Sidefod</a:t>
            </a:r>
          </a:p>
          <a:p>
            <a:pPr marL="128588" indent="-128588" rtl="0">
              <a:buFont typeface="Arial" panose="020B0604020202020204" pitchFamily="34" charset="0"/>
              <a:buChar char="•"/>
            </a:pP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dato og dok. nr. i feltet </a:t>
            </a:r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Fast</a:t>
            </a:r>
          </a:p>
          <a:p>
            <a:pPr marL="128588" indent="-128588" rtl="0">
              <a:buFont typeface="Arial" panose="020B0604020202020204" pitchFamily="34" charset="0"/>
              <a:buChar char="•"/>
            </a:pP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Indsæt evt. titel/</a:t>
            </a:r>
            <a:b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beskrivelse i </a:t>
            </a:r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Sidefod</a:t>
            </a:r>
          </a:p>
          <a:p>
            <a:pPr marL="128588" indent="-128588" rtl="0">
              <a:buFont typeface="Arial" panose="020B0604020202020204" pitchFamily="34" charset="0"/>
              <a:buChar char="•"/>
            </a:pP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</a:t>
            </a:r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Anvend på alle </a:t>
            </a: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eller </a:t>
            </a:r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Anvend</a:t>
            </a: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hvis det kun skal være på et enkelt slide</a:t>
            </a: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2" y="828600"/>
            <a:ext cx="6984776" cy="314897"/>
          </a:xfrm>
        </p:spPr>
        <p:txBody>
          <a:bodyPr/>
          <a:lstStyle/>
          <a:p>
            <a:r>
              <a:rPr lang="da-DK" dirty="0"/>
              <a:t>Klik og indsæt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899592" y="1359431"/>
            <a:ext cx="6984776" cy="3156535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252000" y="0"/>
            <a:ext cx="1800000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Modtageren vil høre din præsentation, ikke læse slides.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notefeltet som hjælp til at huske, hvad du vil sige.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Har du behov for, at modtageren skal huske vigtig information, så lav faktaark og del ud.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899592" y="1359666"/>
            <a:ext cx="3456000" cy="3156300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2" y="828836"/>
            <a:ext cx="7344000" cy="314897"/>
          </a:xfrm>
        </p:spPr>
        <p:txBody>
          <a:bodyPr/>
          <a:lstStyle/>
          <a:p>
            <a:r>
              <a:rPr lang="da-DK" dirty="0"/>
              <a:t>Klik og indsæt overskrift</a:t>
            </a:r>
          </a:p>
        </p:txBody>
      </p:sp>
      <p:sp>
        <p:nvSpPr>
          <p:cNvPr id="8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4788628" y="1359666"/>
            <a:ext cx="3456000" cy="3156300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420303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indholdsobjekter og 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372" y="828835"/>
            <a:ext cx="7344000" cy="314897"/>
          </a:xfrm>
        </p:spPr>
        <p:txBody>
          <a:bodyPr/>
          <a:lstStyle/>
          <a:p>
            <a:r>
              <a:rPr lang="da-DK" dirty="0"/>
              <a:t>Klik og indsæt overskrift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20" name="Pladsholder til billede 18"/>
          <p:cNvSpPr>
            <a:spLocks noGrp="1"/>
          </p:cNvSpPr>
          <p:nvPr>
            <p:ph type="pic" sz="quarter" idx="14" hasCustomPrompt="1"/>
          </p:nvPr>
        </p:nvSpPr>
        <p:spPr>
          <a:xfrm>
            <a:off x="4788408" y="1359666"/>
            <a:ext cx="3456000" cy="3156300"/>
          </a:xfrm>
        </p:spPr>
        <p:txBody>
          <a:bodyPr lIns="0" tIns="576000"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idx="15" hasCustomPrompt="1"/>
          </p:nvPr>
        </p:nvSpPr>
        <p:spPr>
          <a:xfrm>
            <a:off x="899372" y="1359665"/>
            <a:ext cx="3456000" cy="3156300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9618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368" y="828600"/>
            <a:ext cx="7344000" cy="314897"/>
          </a:xfrm>
        </p:spPr>
        <p:txBody>
          <a:bodyPr/>
          <a:lstStyle/>
          <a:p>
            <a:r>
              <a:rPr lang="da-DK" dirty="0"/>
              <a:t>Klik og indsæt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902967" y="1918566"/>
            <a:ext cx="2238427" cy="2597400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3448556" y="1918566"/>
            <a:ext cx="2238427" cy="2597400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indhold 4"/>
          <p:cNvSpPr>
            <a:spLocks noGrp="1"/>
          </p:cNvSpPr>
          <p:nvPr>
            <p:ph idx="14" hasCustomPrompt="1"/>
          </p:nvPr>
        </p:nvSpPr>
        <p:spPr>
          <a:xfrm>
            <a:off x="6005981" y="1918566"/>
            <a:ext cx="2238427" cy="2597400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252000" y="0"/>
            <a:ext cx="18000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896406" y="1362000"/>
            <a:ext cx="7344000" cy="263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brødtekst</a:t>
            </a:r>
          </a:p>
        </p:txBody>
      </p:sp>
    </p:spTree>
    <p:extLst>
      <p:ext uri="{BB962C8B-B14F-4D97-AF65-F5344CB8AC3E}">
        <p14:creationId xmlns:p14="http://schemas.microsoft.com/office/powerpoint/2010/main" val="53724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 og e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372" y="828600"/>
            <a:ext cx="7344000" cy="314897"/>
          </a:xfrm>
        </p:spPr>
        <p:txBody>
          <a:bodyPr/>
          <a:lstStyle/>
          <a:p>
            <a:r>
              <a:rPr lang="da-DK" dirty="0"/>
              <a:t>Klik og indsæt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902971" y="1918566"/>
            <a:ext cx="2238427" cy="2597400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indhold 3"/>
          <p:cNvSpPr>
            <a:spLocks noGrp="1"/>
          </p:cNvSpPr>
          <p:nvPr>
            <p:ph idx="13" hasCustomPrompt="1"/>
          </p:nvPr>
        </p:nvSpPr>
        <p:spPr>
          <a:xfrm>
            <a:off x="3448560" y="1918566"/>
            <a:ext cx="2238427" cy="2597400"/>
          </a:xfrm>
        </p:spPr>
        <p:txBody>
          <a:bodyPr/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252000" y="0"/>
            <a:ext cx="18000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Vælg en kort og enkel overskrift.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 kombination af tekst og billeder/diagrammer eller faktabokse gør præsentationen mere dynamisk.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de foruddefinerede Energinet.dk farver i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stedet for standardfarver.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Undgå for mange effekter.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896410" y="1362000"/>
            <a:ext cx="7344000" cy="263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brødtekst</a:t>
            </a:r>
          </a:p>
        </p:txBody>
      </p:sp>
      <p:sp>
        <p:nvSpPr>
          <p:cNvPr id="23" name="Pladsholder til billede 18"/>
          <p:cNvSpPr>
            <a:spLocks noGrp="1"/>
          </p:cNvSpPr>
          <p:nvPr>
            <p:ph type="pic" sz="quarter" idx="16" hasCustomPrompt="1"/>
          </p:nvPr>
        </p:nvSpPr>
        <p:spPr>
          <a:xfrm>
            <a:off x="6011508" y="1919603"/>
            <a:ext cx="2232900" cy="2595998"/>
          </a:xfrm>
        </p:spPr>
        <p:txBody>
          <a:bodyPr lIns="0" tIns="792000"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310828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 err="1">
              <a:solidFill>
                <a:schemeClr val="tx1"/>
              </a:solidFill>
            </a:endParaRPr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61765"/>
            <a:ext cx="9144000" cy="4345135"/>
          </a:xfrm>
        </p:spPr>
        <p:txBody>
          <a:bodyPr tIns="576000"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252000" y="0"/>
            <a:ext cx="1800000" cy="2631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 om billeder:</a:t>
            </a:r>
          </a:p>
          <a:p>
            <a:pPr rtl="0"/>
            <a:endParaRPr lang="da-DK" sz="900" b="1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billeder i den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rigtige opløsning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(fx 96dpi til PowerPoint)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hellere ét godt billede end mange.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Brug evt. billeder til opdeling af din præsentation, når du går fra et emne til et andet.</a:t>
            </a:r>
          </a:p>
          <a:p>
            <a:pPr rtl="0"/>
            <a:endParaRPr lang="da-DK" sz="900" b="1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880"/>
            <a:ext cx="9144000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8400" y="778669"/>
            <a:ext cx="7344000" cy="314897"/>
          </a:xfrm>
        </p:spPr>
        <p:txBody>
          <a:bodyPr/>
          <a:lstStyle/>
          <a:p>
            <a:r>
              <a:rPr lang="da-DK" dirty="0"/>
              <a:t>Klik og indsæt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252000" y="0"/>
            <a:ext cx="18000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900" b="1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præsentationer på InSite under Værktøjer – Kommunikation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(Cumulus) på InSite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252000" y="0"/>
            <a:ext cx="18000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rtl="0"/>
            <a:r>
              <a:rPr lang="da-DK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Gode råd:</a:t>
            </a:r>
          </a:p>
          <a:p>
            <a:pPr rtl="0"/>
            <a:endParaRPr lang="da-DK" sz="900" b="1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Find inspiration til </a:t>
            </a: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præsentationer på </a:t>
            </a:r>
            <a:r>
              <a:rPr lang="da-DK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InSite</a:t>
            </a: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under Værktøjer – Kommunikation</a:t>
            </a:r>
          </a:p>
          <a:p>
            <a:pPr rtl="0"/>
            <a:endParaRPr lang="da-DK" sz="9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 kan finde billeder og grafiske elementer i Energinet.dk’s billeddatabase (</a:t>
            </a:r>
            <a:r>
              <a:rPr lang="da-DK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Cumulus</a:t>
            </a: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på </a:t>
            </a:r>
            <a:r>
              <a:rPr lang="da-DK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InSite</a:t>
            </a:r>
            <a:r>
              <a:rPr lang="da-DK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under Værktøjer – Kommunikation</a:t>
            </a:r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84000" y="778669"/>
            <a:ext cx="7344000" cy="3148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og indsæt overskrift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4000" y="1309500"/>
            <a:ext cx="7344000" cy="3156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273600" y="4860000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rgbClr val="A6A6A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501770" y="4860000"/>
            <a:ext cx="4140460" cy="273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600">
                <a:solidFill>
                  <a:srgbClr val="A6A6A6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08404" y="4860000"/>
            <a:ext cx="478396" cy="2738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600">
                <a:solidFill>
                  <a:srgbClr val="A6A6A6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1" r:id="rId4"/>
    <p:sldLayoutId id="2147483659" r:id="rId5"/>
    <p:sldLayoutId id="2147483662" r:id="rId6"/>
    <p:sldLayoutId id="2147483660" r:id="rId7"/>
    <p:sldLayoutId id="2147483654" r:id="rId8"/>
    <p:sldLayoutId id="2147483655" r:id="rId9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3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Tx/>
        <a:buNone/>
        <a:defRPr sz="1400" kern="1200">
          <a:solidFill>
            <a:srgbClr val="404040"/>
          </a:solidFill>
          <a:latin typeface="+mn-lt"/>
          <a:ea typeface="+mn-ea"/>
          <a:cs typeface="+mn-cs"/>
        </a:defRPr>
      </a:lvl1pPr>
      <a:lvl2pPr marL="135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2pPr>
      <a:lvl3pPr marL="270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675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810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45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35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78" userDrawn="1">
          <p15:clr>
            <a:srgbClr val="F26B43"/>
          </p15:clr>
        </p15:guide>
        <p15:guide id="4" orient="horz" pos="491" userDrawn="1">
          <p15:clr>
            <a:srgbClr val="F26B43"/>
          </p15:clr>
        </p15:guide>
        <p15:guide id="5" orient="horz" pos="8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WTKF smagning	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Uafhængige </a:t>
            </a:r>
            <a:r>
              <a:rPr lang="da-DK" dirty="0" err="1"/>
              <a:t>aftappere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Generalforsamling 30-3-2017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a-DK"/>
              <a:t>Klassificering: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10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605"/>
            <a:ext cx="6984776" cy="314897"/>
          </a:xfrm>
        </p:spPr>
        <p:txBody>
          <a:bodyPr/>
          <a:lstStyle/>
          <a:p>
            <a:r>
              <a:rPr lang="da-DK" dirty="0"/>
              <a:t>Velkommen – dagens program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70259" y="627534"/>
            <a:ext cx="6624736" cy="3816424"/>
          </a:xfrm>
        </p:spPr>
        <p:txBody>
          <a:bodyPr/>
          <a:lstStyle/>
          <a:p>
            <a:r>
              <a:rPr lang="da-DK" dirty="0"/>
              <a:t>Tema: Uafhængige </a:t>
            </a:r>
            <a:r>
              <a:rPr lang="da-DK" dirty="0" err="1"/>
              <a:t>aftappere</a:t>
            </a:r>
            <a:endParaRPr lang="da-DK" dirty="0"/>
          </a:p>
          <a:p>
            <a:r>
              <a:rPr lang="da-DK" dirty="0"/>
              <a:t>Da WTKF er en forening der reelt set er en uafhængig aftapper – så er det dagens tema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Hvad har indflydelse på smagen?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WTKF – beslutninger vedr. egne fade</a:t>
            </a:r>
          </a:p>
          <a:p>
            <a:pPr marL="420750" lvl="1" indent="-285750"/>
            <a:r>
              <a:rPr lang="da-DK" dirty="0"/>
              <a:t>Forlængelse af lagring ?</a:t>
            </a:r>
          </a:p>
          <a:p>
            <a:pPr marL="420750" lvl="1" indent="-285750"/>
            <a:r>
              <a:rPr lang="da-DK" dirty="0"/>
              <a:t>Aftapning – fadstyrke eller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Smagning  - 5 uafhængige </a:t>
            </a:r>
            <a:r>
              <a:rPr lang="da-DK" dirty="0" err="1"/>
              <a:t>aftappere</a:t>
            </a:r>
            <a:endParaRPr lang="da-DK" dirty="0"/>
          </a:p>
          <a:p>
            <a:pPr marL="420750" lvl="1" indent="-285750"/>
            <a:r>
              <a:rPr lang="da-DK" dirty="0"/>
              <a:t>Fire forskellige destillerier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22" y="1819269"/>
            <a:ext cx="4127329" cy="284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4736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2675"/>
            <a:ext cx="6984776" cy="314897"/>
          </a:xfrm>
        </p:spPr>
        <p:txBody>
          <a:bodyPr/>
          <a:lstStyle/>
          <a:p>
            <a:r>
              <a:rPr lang="da-DK" dirty="0"/>
              <a:t>Hvad har indflydelse på smagen?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04" y="411510"/>
            <a:ext cx="7920880" cy="25922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Valg af destilleri  - New </a:t>
            </a:r>
            <a:r>
              <a:rPr lang="da-DK" sz="1600" b="1" dirty="0" err="1"/>
              <a:t>spirit</a:t>
            </a:r>
            <a:r>
              <a:rPr lang="da-DK" sz="1600" b="1" dirty="0"/>
              <a:t>, udgangspunktet</a:t>
            </a:r>
          </a:p>
          <a:p>
            <a:pPr marL="420750" lvl="1" indent="-285750"/>
            <a:r>
              <a:rPr lang="da-DK" dirty="0"/>
              <a:t>Mange forskellige faktorer</a:t>
            </a:r>
          </a:p>
          <a:p>
            <a:pPr marL="555750" lvl="2" indent="-285750"/>
            <a:r>
              <a:rPr lang="da-DK" dirty="0"/>
              <a:t>Vand</a:t>
            </a:r>
          </a:p>
          <a:p>
            <a:pPr marL="555750" lvl="2" indent="-285750"/>
            <a:r>
              <a:rPr lang="da-DK" dirty="0"/>
              <a:t>Tørring af malt (Luft, Tørv)</a:t>
            </a:r>
          </a:p>
          <a:p>
            <a:pPr marL="555750" lvl="2" indent="-285750"/>
            <a:r>
              <a:rPr lang="da-DK" dirty="0"/>
              <a:t>Destillering – processen</a:t>
            </a:r>
          </a:p>
          <a:p>
            <a:pPr marL="690750" lvl="3" indent="-285750"/>
            <a:r>
              <a:rPr lang="da-DK" sz="1400" dirty="0"/>
              <a:t>Pot still facon </a:t>
            </a:r>
          </a:p>
          <a:p>
            <a:pPr marL="690750" lvl="3" indent="-285750"/>
            <a:r>
              <a:rPr lang="da-DK" sz="1400" dirty="0"/>
              <a:t>Double, </a:t>
            </a:r>
            <a:r>
              <a:rPr lang="da-DK" sz="1400" dirty="0" err="1"/>
              <a:t>Triple</a:t>
            </a:r>
            <a:r>
              <a:rPr lang="da-DK" sz="1400" dirty="0"/>
              <a:t> destillation</a:t>
            </a:r>
          </a:p>
          <a:p>
            <a:pPr marL="690750" lvl="3" indent="-285750"/>
            <a:r>
              <a:rPr lang="da-DK" sz="1400" dirty="0"/>
              <a:t>…….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lvl="3" indent="0">
              <a:buNone/>
            </a:pPr>
            <a:endParaRPr lang="da-DK" dirty="0"/>
          </a:p>
          <a:p>
            <a:pPr marL="555750" lvl="2" indent="-285750"/>
            <a:endParaRPr lang="da-DK" dirty="0"/>
          </a:p>
          <a:p>
            <a:pPr marL="420750" lvl="1" indent="-28575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3861"/>
            <a:ext cx="6336704" cy="240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Lige forbindelse 7"/>
          <p:cNvCxnSpPr/>
          <p:nvPr/>
        </p:nvCxnSpPr>
        <p:spPr>
          <a:xfrm>
            <a:off x="8316416" y="1923678"/>
            <a:ext cx="0" cy="275151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>
            <a:off x="8532440" y="1995686"/>
            <a:ext cx="251520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2675"/>
            <a:ext cx="6984776" cy="314897"/>
          </a:xfrm>
        </p:spPr>
        <p:txBody>
          <a:bodyPr/>
          <a:lstStyle/>
          <a:p>
            <a:r>
              <a:rPr lang="da-DK" dirty="0"/>
              <a:t>Hvad har indflydelse på smagen?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411510"/>
            <a:ext cx="6984776" cy="4032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Fad</a:t>
            </a:r>
          </a:p>
          <a:p>
            <a:pPr marL="420750" lvl="1" indent="-285750"/>
            <a:r>
              <a:rPr lang="da-DK" dirty="0"/>
              <a:t>Bourbon – </a:t>
            </a:r>
            <a:r>
              <a:rPr lang="da-DK" dirty="0" err="1"/>
              <a:t>Vanillenoter</a:t>
            </a:r>
            <a:r>
              <a:rPr lang="da-DK" dirty="0"/>
              <a:t>, især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fill</a:t>
            </a:r>
            <a:endParaRPr lang="da-DK" dirty="0"/>
          </a:p>
          <a:p>
            <a:pPr marL="420750" lvl="1" indent="-285750"/>
            <a:r>
              <a:rPr lang="da-DK" dirty="0"/>
              <a:t>Sherry – Siger sig selv, men stor forskel på kvalitet af fade, samt om det er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fill</a:t>
            </a:r>
            <a:r>
              <a:rPr lang="da-DK" dirty="0"/>
              <a:t>, eller et fad der brugt adskille gange (og så giver det smuk  farve til malten)</a:t>
            </a:r>
          </a:p>
          <a:p>
            <a:pPr marL="420750" lvl="1" indent="-285750"/>
            <a:r>
              <a:rPr lang="da-DK" dirty="0"/>
              <a:t>Vinfade</a:t>
            </a:r>
          </a:p>
          <a:p>
            <a:pPr marL="555750" lvl="2" indent="-285750"/>
            <a:r>
              <a:rPr lang="da-DK" dirty="0"/>
              <a:t>Dessertvine – sødme og blomsterkarakter, især heldig med røgede varianter af new </a:t>
            </a:r>
            <a:r>
              <a:rPr lang="da-DK" dirty="0" err="1"/>
              <a:t>spirit</a:t>
            </a:r>
            <a:r>
              <a:rPr lang="da-DK" dirty="0"/>
              <a:t> (</a:t>
            </a:r>
            <a:r>
              <a:rPr lang="da-DK" dirty="0" err="1"/>
              <a:t>f.eks</a:t>
            </a:r>
            <a:r>
              <a:rPr lang="da-DK" dirty="0"/>
              <a:t> </a:t>
            </a:r>
            <a:r>
              <a:rPr lang="da-DK" dirty="0" err="1"/>
              <a:t>Bruichladdich</a:t>
            </a:r>
            <a:r>
              <a:rPr lang="da-DK" dirty="0"/>
              <a:t>)</a:t>
            </a:r>
          </a:p>
          <a:p>
            <a:pPr marL="555750" lvl="2" indent="-285750"/>
            <a:r>
              <a:rPr lang="da-DK" dirty="0"/>
              <a:t>Rødvinsfade</a:t>
            </a:r>
          </a:p>
          <a:p>
            <a:pPr marL="555750" lvl="2" indent="-285750"/>
            <a:r>
              <a:rPr lang="da-DK" dirty="0"/>
              <a:t>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Lagringstid</a:t>
            </a:r>
          </a:p>
          <a:p>
            <a:pPr marL="555750" lvl="2" indent="-285750"/>
            <a:r>
              <a:rPr lang="da-DK" dirty="0"/>
              <a:t>Fad karakter – kan fremskyndes ved at bruge mindre fade (</a:t>
            </a:r>
            <a:r>
              <a:rPr lang="da-DK" dirty="0" err="1"/>
              <a:t>f.eks</a:t>
            </a:r>
            <a:r>
              <a:rPr lang="da-DK" dirty="0"/>
              <a:t> </a:t>
            </a:r>
            <a:r>
              <a:rPr lang="da-DK" dirty="0" err="1"/>
              <a:t>Quarter</a:t>
            </a:r>
            <a:r>
              <a:rPr lang="da-DK" dirty="0"/>
              <a:t> </a:t>
            </a:r>
            <a:r>
              <a:rPr lang="da-DK" dirty="0" err="1"/>
              <a:t>Casks</a:t>
            </a:r>
            <a:r>
              <a:rPr lang="da-DK" dirty="0"/>
              <a:t>, mere kontakt med træ pr. liter new </a:t>
            </a:r>
            <a:r>
              <a:rPr lang="da-DK" dirty="0" err="1"/>
              <a:t>spirit</a:t>
            </a:r>
            <a:r>
              <a:rPr lang="da-DK" dirty="0"/>
              <a:t>)</a:t>
            </a:r>
          </a:p>
          <a:p>
            <a:pPr marL="555750" lvl="2" indent="-285750"/>
            <a:r>
              <a:rPr lang="da-DK" dirty="0"/>
              <a:t>Lagrings temperatur – stort udsving i lagringstemperatur kan fremskynde fadpåvirkningen (</a:t>
            </a:r>
            <a:r>
              <a:rPr lang="da-DK" dirty="0" err="1"/>
              <a:t>f.eks</a:t>
            </a:r>
            <a:r>
              <a:rPr lang="da-DK" dirty="0"/>
              <a:t> malt fra Taiwan </a:t>
            </a:r>
            <a:r>
              <a:rPr lang="da-DK" dirty="0" err="1"/>
              <a:t>Kavalan</a:t>
            </a:r>
            <a:r>
              <a:rPr lang="da-DK" dirty="0"/>
              <a:t> – her ses stor fadpåvirkning trods kort lagringstid)</a:t>
            </a:r>
          </a:p>
          <a:p>
            <a:pPr lvl="2" indent="0">
              <a:buNone/>
            </a:pPr>
            <a:endParaRPr lang="da-DK" dirty="0"/>
          </a:p>
          <a:p>
            <a:pPr marL="420750" lvl="1" indent="-28575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22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2675"/>
            <a:ext cx="6984776" cy="314897"/>
          </a:xfrm>
        </p:spPr>
        <p:txBody>
          <a:bodyPr/>
          <a:lstStyle/>
          <a:p>
            <a:r>
              <a:rPr lang="da-DK" dirty="0"/>
              <a:t>Hvad har indflydelse på smagen?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555526"/>
            <a:ext cx="6984776" cy="4032448"/>
          </a:xfrm>
        </p:spPr>
        <p:txBody>
          <a:bodyPr/>
          <a:lstStyle/>
          <a:p>
            <a:pPr marL="420750" lvl="1" indent="-285750"/>
            <a:r>
              <a:rPr lang="da-DK" sz="1600" b="1" dirty="0"/>
              <a:t>Filtrering</a:t>
            </a:r>
          </a:p>
          <a:p>
            <a:pPr marL="690750" lvl="3" indent="-285750"/>
            <a:r>
              <a:rPr lang="da-DK" sz="1400" dirty="0"/>
              <a:t>Koldfiltrering for at fjerne urenheder (fjerner desværre også smag…)</a:t>
            </a:r>
          </a:p>
          <a:p>
            <a:pPr marL="690750" lvl="3" indent="-285750"/>
            <a:endParaRPr lang="da-DK" dirty="0"/>
          </a:p>
          <a:p>
            <a:pPr marL="690750" lvl="3" indent="-285750"/>
            <a:endParaRPr lang="da-DK" dirty="0"/>
          </a:p>
          <a:p>
            <a:pPr marL="420750" lvl="1" indent="-285750"/>
            <a:r>
              <a:rPr lang="da-DK" sz="1600" b="1" dirty="0"/>
              <a:t>Farve</a:t>
            </a:r>
          </a:p>
          <a:p>
            <a:pPr marL="690750" lvl="3" indent="-285750"/>
            <a:r>
              <a:rPr lang="da-DK" sz="1400" dirty="0"/>
              <a:t>Tilsætning af karamel (E150) for at give indtryk af fadpræg (påvirker mange gange også smagen…..)</a:t>
            </a:r>
          </a:p>
          <a:p>
            <a:pPr marL="690750" lvl="3" indent="-285750"/>
            <a:endParaRPr lang="da-DK" dirty="0"/>
          </a:p>
          <a:p>
            <a:pPr marL="420750" lvl="1" indent="-285750"/>
            <a:r>
              <a:rPr lang="da-DK" sz="1600" b="1" dirty="0"/>
              <a:t>Aftapningsstyrke</a:t>
            </a:r>
          </a:p>
          <a:p>
            <a:pPr marL="690750" lvl="3" indent="-285750"/>
            <a:r>
              <a:rPr lang="da-DK" sz="1400" dirty="0" err="1"/>
              <a:t>Cask</a:t>
            </a:r>
            <a:r>
              <a:rPr lang="da-DK" sz="1400" dirty="0"/>
              <a:t> </a:t>
            </a:r>
            <a:r>
              <a:rPr lang="da-DK" sz="1400" dirty="0" err="1"/>
              <a:t>Strenght</a:t>
            </a:r>
            <a:r>
              <a:rPr lang="da-DK" sz="1400" dirty="0"/>
              <a:t> – Fadstyrke, varierer alt efter lagringstid/fadtype/omgivelsestemperatur</a:t>
            </a:r>
          </a:p>
          <a:p>
            <a:pPr marL="690750" lvl="3" indent="-285750"/>
            <a:r>
              <a:rPr lang="da-DK" sz="1400" dirty="0"/>
              <a:t>Skal være over 40% for at være en Whisky – men 46% og derover er at foretrække</a:t>
            </a:r>
          </a:p>
          <a:p>
            <a:pPr marL="690750" lvl="3" indent="-285750"/>
            <a:endParaRPr lang="da-DK" sz="1400" dirty="0"/>
          </a:p>
          <a:p>
            <a:pPr marL="555750" lvl="2" indent="-285750"/>
            <a:endParaRPr lang="da-DK" dirty="0"/>
          </a:p>
          <a:p>
            <a:pPr marL="420750" lvl="1" indent="-28575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1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2675"/>
            <a:ext cx="6984776" cy="314897"/>
          </a:xfrm>
        </p:spPr>
        <p:txBody>
          <a:bodyPr/>
          <a:lstStyle/>
          <a:p>
            <a:r>
              <a:rPr lang="da-DK" dirty="0"/>
              <a:t>Hvad har indflydelse på smagen?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555526"/>
            <a:ext cx="6984776" cy="4032448"/>
          </a:xfrm>
        </p:spPr>
        <p:txBody>
          <a:bodyPr/>
          <a:lstStyle/>
          <a:p>
            <a:pPr marL="420750" lvl="1" indent="-285750"/>
            <a:r>
              <a:rPr lang="da-DK" sz="1600" b="1" dirty="0"/>
              <a:t>Lad være med at have travlt – Tid i glasset…..</a:t>
            </a:r>
          </a:p>
          <a:p>
            <a:pPr marL="690750" lvl="3" indent="-285750"/>
            <a:r>
              <a:rPr lang="da-DK" sz="1400" dirty="0"/>
              <a:t>Tommelfingerregel – 1min pr år i glasset for at åbne malten</a:t>
            </a:r>
          </a:p>
          <a:p>
            <a:pPr marL="825750" lvl="4" indent="-285750"/>
            <a:r>
              <a:rPr lang="da-DK" sz="1400" dirty="0"/>
              <a:t>Vand kan fremskynde processen – men pas på! Lidt af gangen</a:t>
            </a:r>
          </a:p>
          <a:p>
            <a:pPr marL="420750" lvl="1" indent="-285750"/>
            <a:endParaRPr lang="da-DK" sz="1600" b="1" dirty="0"/>
          </a:p>
          <a:p>
            <a:pPr marL="420750" lvl="1" indent="-285750"/>
            <a:r>
              <a:rPr lang="da-DK" sz="1600" b="1" dirty="0"/>
              <a:t>Gode ting at huske…</a:t>
            </a:r>
          </a:p>
          <a:p>
            <a:pPr marL="690750" lvl="3" indent="-285750"/>
            <a:r>
              <a:rPr lang="da-DK" sz="1400" dirty="0"/>
              <a:t>Non </a:t>
            </a:r>
            <a:r>
              <a:rPr lang="da-DK" sz="1400" dirty="0" err="1"/>
              <a:t>Chill</a:t>
            </a:r>
            <a:r>
              <a:rPr lang="da-DK" sz="1400" dirty="0"/>
              <a:t> filtered (ingen koldfiltrering)</a:t>
            </a:r>
          </a:p>
          <a:p>
            <a:pPr marL="690750" lvl="3" indent="-285750"/>
            <a:r>
              <a:rPr lang="da-DK" sz="1400" dirty="0"/>
              <a:t>ABV (</a:t>
            </a:r>
            <a:r>
              <a:rPr lang="da-DK" sz="1400" b="1" dirty="0" err="1"/>
              <a:t>A</a:t>
            </a:r>
            <a:r>
              <a:rPr lang="da-DK" sz="1400" dirty="0" err="1"/>
              <a:t>lchohol</a:t>
            </a:r>
            <a:r>
              <a:rPr lang="da-DK" sz="1400" dirty="0"/>
              <a:t> </a:t>
            </a:r>
            <a:r>
              <a:rPr lang="da-DK" sz="1400" b="1" dirty="0"/>
              <a:t>B</a:t>
            </a:r>
            <a:r>
              <a:rPr lang="da-DK" sz="1400" dirty="0"/>
              <a:t>y </a:t>
            </a:r>
            <a:r>
              <a:rPr lang="da-DK" sz="1400" b="1" dirty="0"/>
              <a:t>V</a:t>
            </a:r>
            <a:r>
              <a:rPr lang="da-DK" sz="1400" dirty="0"/>
              <a:t>olume): 46% eller mere</a:t>
            </a:r>
          </a:p>
          <a:p>
            <a:pPr marL="690750" lvl="3" indent="-285750"/>
            <a:r>
              <a:rPr lang="da-DK" sz="1400" dirty="0"/>
              <a:t>Ingen farve tilsat (E150)</a:t>
            </a:r>
          </a:p>
          <a:p>
            <a:pPr marL="690750" lvl="3" indent="-285750"/>
            <a:r>
              <a:rPr lang="da-DK" sz="1400" dirty="0"/>
              <a:t>Ingen hastværk når man nyder malt! (og vær forsigtig med vandet..)</a:t>
            </a:r>
          </a:p>
          <a:p>
            <a:pPr marL="690750" lvl="3" indent="-285750"/>
            <a:endParaRPr lang="da-DK" sz="1400" dirty="0"/>
          </a:p>
          <a:p>
            <a:pPr lvl="3" indent="0">
              <a:buNone/>
            </a:pPr>
            <a:endParaRPr lang="da-DK" dirty="0"/>
          </a:p>
          <a:p>
            <a:pPr lvl="1" indent="0">
              <a:buNone/>
            </a:pPr>
            <a:r>
              <a:rPr lang="da-DK" dirty="0"/>
              <a:t>Hvis det er opfyldt er resten er smag og behag!</a:t>
            </a:r>
          </a:p>
          <a:p>
            <a:pPr marL="690750" lvl="3" indent="-285750"/>
            <a:endParaRPr lang="da-DK" dirty="0"/>
          </a:p>
          <a:p>
            <a:pPr marL="690750" lvl="3" indent="-285750"/>
            <a:endParaRPr lang="da-DK" dirty="0"/>
          </a:p>
          <a:p>
            <a:pPr marL="555750" lvl="2" indent="-285750"/>
            <a:endParaRPr lang="da-DK" dirty="0"/>
          </a:p>
          <a:p>
            <a:pPr marL="420750" lvl="1" indent="-285750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68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2675"/>
            <a:ext cx="6984776" cy="314897"/>
          </a:xfrm>
        </p:spPr>
        <p:txBody>
          <a:bodyPr/>
          <a:lstStyle/>
          <a:p>
            <a:r>
              <a:rPr lang="da-DK" dirty="0"/>
              <a:t>WTKF – egne fade….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555526"/>
            <a:ext cx="5472608" cy="4032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WTKF – store beslutninger vedr. egne fade</a:t>
            </a:r>
          </a:p>
          <a:p>
            <a:pPr marL="420750" lvl="1" indent="-285750"/>
            <a:r>
              <a:rPr lang="da-DK" dirty="0"/>
              <a:t>Forlængelse af lagring – og </a:t>
            </a:r>
            <a:r>
              <a:rPr lang="da-DK" dirty="0" err="1"/>
              <a:t>evt</a:t>
            </a:r>
            <a:r>
              <a:rPr lang="da-DK" dirty="0"/>
              <a:t> på </a:t>
            </a:r>
            <a:r>
              <a:rPr lang="da-DK"/>
              <a:t>anden fadtype ?</a:t>
            </a:r>
            <a:endParaRPr lang="da-DK" dirty="0"/>
          </a:p>
          <a:p>
            <a:pPr marL="420750" lvl="1" indent="-285750"/>
            <a:r>
              <a:rPr lang="da-DK" dirty="0"/>
              <a:t>Aftapning – fadstyrke eller ?</a:t>
            </a:r>
          </a:p>
          <a:p>
            <a:pPr marL="420750" lvl="1" indent="-285750"/>
            <a:endParaRPr lang="da-DK" dirty="0"/>
          </a:p>
          <a:p>
            <a:pPr marL="285750" indent="-285750"/>
            <a:r>
              <a:rPr lang="da-DK" dirty="0"/>
              <a:t>	Tønde/Fad udvalg bestemmer – det er klogt at tage snakken med </a:t>
            </a:r>
            <a:r>
              <a:rPr lang="da-DK" dirty="0" err="1"/>
              <a:t>destilleriet,de</a:t>
            </a:r>
            <a:r>
              <a:rPr lang="da-DK" dirty="0"/>
              <a:t> følger vores fade på tæt hånd og ved hvad der er klogt at gøre…</a:t>
            </a:r>
          </a:p>
          <a:p>
            <a:pPr lvl="1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7734"/>
            <a:ext cx="3240918" cy="231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627534"/>
            <a:ext cx="2520280" cy="18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7654"/>
            <a:ext cx="214672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2675"/>
            <a:ext cx="6984776" cy="314897"/>
          </a:xfrm>
        </p:spPr>
        <p:txBody>
          <a:bodyPr/>
          <a:lstStyle/>
          <a:p>
            <a:r>
              <a:rPr lang="da-DK" dirty="0"/>
              <a:t>Smagning  - 5 uafhængige </a:t>
            </a:r>
            <a:r>
              <a:rPr lang="da-DK" dirty="0" err="1"/>
              <a:t>aftappere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555526"/>
            <a:ext cx="6984776" cy="403244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6" y="411510"/>
            <a:ext cx="7084922" cy="470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131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nerginet PowerPoint">
      <a:dk1>
        <a:sysClr val="windowText" lastClr="000000"/>
      </a:dk1>
      <a:lt1>
        <a:sysClr val="window" lastClr="FFFFFF"/>
      </a:lt1>
      <a:dk2>
        <a:srgbClr val="000000"/>
      </a:dk2>
      <a:lt2>
        <a:srgbClr val="2E5761"/>
      </a:lt2>
      <a:accent1>
        <a:srgbClr val="005E82"/>
      </a:accent1>
      <a:accent2>
        <a:srgbClr val="669EB3"/>
      </a:accent2>
      <a:accent3>
        <a:srgbClr val="81B442"/>
      </a:accent3>
      <a:accent4>
        <a:srgbClr val="83736A"/>
      </a:accent4>
      <a:accent5>
        <a:srgbClr val="D5CBC3"/>
      </a:accent5>
      <a:accent6>
        <a:srgbClr val="E6B72B"/>
      </a:accent6>
      <a:hlink>
        <a:srgbClr val="0000FF"/>
      </a:hlink>
      <a:folHlink>
        <a:srgbClr val="800080"/>
      </a:folHlink>
    </a:clrScheme>
    <a:fontScheme name="CO-R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erginet PowerPoint Skabelon.potx" id="{529A8A1C-5E8A-4EB5-9B91-A0D336117FEF}" vid="{FCFEC6A5-3A6C-44F4-9EA9-09AEEAD3D8B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427</Words>
  <Application>Microsoft Office PowerPoint</Application>
  <PresentationFormat>On-screen Show (16:9)</PresentationFormat>
  <Paragraphs>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Blank</vt:lpstr>
      <vt:lpstr>WTKF smagning </vt:lpstr>
      <vt:lpstr>Velkommen – dagens program </vt:lpstr>
      <vt:lpstr>Hvad har indflydelse på smagen?</vt:lpstr>
      <vt:lpstr>Hvad har indflydelse på smagen?</vt:lpstr>
      <vt:lpstr>Hvad har indflydelse på smagen?</vt:lpstr>
      <vt:lpstr>Hvad har indflydelse på smagen?</vt:lpstr>
      <vt:lpstr>WTKF – egne fade….</vt:lpstr>
      <vt:lpstr>Smagning  - 5 uafhængige aftappere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2017-03-29T10:43:54Z</dcterms:created>
  <dcterms:modified xsi:type="dcterms:W3CDTF">2017-04-06T16:52:06Z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urrentLanguage">
    <vt:lpwstr>Danish</vt:lpwstr>
  </property>
</Properties>
</file>